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4" r:id="rId2"/>
    <p:sldId id="303" r:id="rId3"/>
    <p:sldId id="304" r:id="rId4"/>
    <p:sldId id="305" r:id="rId5"/>
    <p:sldId id="306" r:id="rId6"/>
    <p:sldId id="307" r:id="rId7"/>
    <p:sldId id="308" r:id="rId8"/>
    <p:sldId id="314" r:id="rId9"/>
    <p:sldId id="315" r:id="rId10"/>
    <p:sldId id="316" r:id="rId11"/>
    <p:sldId id="317" r:id="rId12"/>
    <p:sldId id="321" r:id="rId13"/>
    <p:sldId id="323" r:id="rId14"/>
    <p:sldId id="365" r:id="rId15"/>
    <p:sldId id="371" r:id="rId16"/>
    <p:sldId id="376" r:id="rId17"/>
    <p:sldId id="380" r:id="rId18"/>
    <p:sldId id="292" r:id="rId19"/>
    <p:sldId id="407" r:id="rId20"/>
    <p:sldId id="408" r:id="rId21"/>
    <p:sldId id="409" r:id="rId22"/>
    <p:sldId id="410" r:id="rId23"/>
    <p:sldId id="411" r:id="rId24"/>
    <p:sldId id="293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4" r:id="rId33"/>
    <p:sldId id="425" r:id="rId34"/>
    <p:sldId id="426" r:id="rId35"/>
    <p:sldId id="427" r:id="rId36"/>
    <p:sldId id="428" r:id="rId37"/>
    <p:sldId id="341" r:id="rId38"/>
    <p:sldId id="346" r:id="rId39"/>
    <p:sldId id="347" r:id="rId40"/>
    <p:sldId id="348" r:id="rId41"/>
    <p:sldId id="349" r:id="rId42"/>
    <p:sldId id="437" r:id="rId43"/>
    <p:sldId id="438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14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BDCEB-2956-43BA-81C5-08C8475B2C3F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24943-67B5-41AC-BA32-E45935BEF4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41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4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58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81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45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58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90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09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1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1022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3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1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DEA8-EB22-42D4-B8E2-0C26FFC92FC1}" type="datetimeFigureOut">
              <a:rPr lang="fr-FR" smtClean="0"/>
              <a:t>25/06/2022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73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microsoft.com/office/2007/relationships/hdphoto" Target="../media/hdphoto8.wdp"/><Relationship Id="rId2" Type="http://schemas.openxmlformats.org/officeDocument/2006/relationships/image" Target="../media/image8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openxmlformats.org/officeDocument/2006/relationships/image" Target="../media/image23.png"/><Relationship Id="rId15" Type="http://schemas.microsoft.com/office/2007/relationships/hdphoto" Target="../media/hdphoto7.wdp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microsoft.com/office/2007/relationships/hdphoto" Target="../media/hdphoto4.wdp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0.wdp"/><Relationship Id="rId18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microsoft.com/office/2007/relationships/hdphoto" Target="../media/hdphoto9.wdp"/><Relationship Id="rId12" Type="http://schemas.openxmlformats.org/officeDocument/2006/relationships/image" Target="../media/image35.png"/><Relationship Id="rId17" Type="http://schemas.microsoft.com/office/2007/relationships/hdphoto" Target="../media/hdphoto12.wdp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microsoft.com/office/2007/relationships/hdphoto" Target="../media/hdphoto11.wdp"/><Relationship Id="rId10" Type="http://schemas.openxmlformats.org/officeDocument/2006/relationships/image" Target="../media/image28.png"/><Relationship Id="rId19" Type="http://schemas.microsoft.com/office/2007/relationships/hdphoto" Target="../media/hdphoto13.wdp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2.jpg"/><Relationship Id="rId3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0.jpg"/><Relationship Id="rId5" Type="http://schemas.openxmlformats.org/officeDocument/2006/relationships/image" Target="../media/image23.png"/><Relationship Id="rId10" Type="http://schemas.microsoft.com/office/2007/relationships/hdphoto" Target="../media/hdphoto5.wdp"/><Relationship Id="rId4" Type="http://schemas.microsoft.com/office/2007/relationships/hdphoto" Target="../media/hdphoto14.wdp"/><Relationship Id="rId9" Type="http://schemas.openxmlformats.org/officeDocument/2006/relationships/image" Target="../media/image28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5.wdp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07/relationships/hdphoto" Target="../media/hdphoto15.wdp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4.png"/><Relationship Id="rId5" Type="http://schemas.openxmlformats.org/officeDocument/2006/relationships/image" Target="../media/image48.png"/><Relationship Id="rId10" Type="http://schemas.openxmlformats.org/officeDocument/2006/relationships/image" Target="../media/image55.png"/><Relationship Id="rId4" Type="http://schemas.microsoft.com/office/2007/relationships/hdphoto" Target="../media/hdphoto16.wdp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16.wdp"/><Relationship Id="rId10" Type="http://schemas.openxmlformats.org/officeDocument/2006/relationships/image" Target="../media/image34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34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12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0.png"/><Relationship Id="rId5" Type="http://schemas.openxmlformats.org/officeDocument/2006/relationships/image" Target="../media/image59.png"/><Relationship Id="rId10" Type="http://schemas.openxmlformats.org/officeDocument/2006/relationships/image" Target="../media/image49.png"/><Relationship Id="rId4" Type="http://schemas.openxmlformats.org/officeDocument/2006/relationships/image" Target="../media/image58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0.png"/><Relationship Id="rId7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11" Type="http://schemas.openxmlformats.org/officeDocument/2006/relationships/image" Target="../media/image34.png"/><Relationship Id="rId5" Type="http://schemas.openxmlformats.org/officeDocument/2006/relationships/image" Target="../media/image53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16.wdp"/><Relationship Id="rId10" Type="http://schemas.openxmlformats.org/officeDocument/2006/relationships/image" Target="../media/image34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6.png"/><Relationship Id="rId7" Type="http://schemas.microsoft.com/office/2007/relationships/hdphoto" Target="../media/hdphoto16.wdp"/><Relationship Id="rId12" Type="http://schemas.openxmlformats.org/officeDocument/2006/relationships/image" Target="../media/image3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62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34.png"/><Relationship Id="rId3" Type="http://schemas.openxmlformats.org/officeDocument/2006/relationships/image" Target="../media/image62.png"/><Relationship Id="rId7" Type="http://schemas.openxmlformats.org/officeDocument/2006/relationships/image" Target="../media/image53.png"/><Relationship Id="rId12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0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4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4.png"/><Relationship Id="rId5" Type="http://schemas.microsoft.com/office/2007/relationships/hdphoto" Target="../media/hdphoto17.wdp"/><Relationship Id="rId10" Type="http://schemas.microsoft.com/office/2007/relationships/hdphoto" Target="../media/hdphoto18.wdp"/><Relationship Id="rId4" Type="http://schemas.openxmlformats.org/officeDocument/2006/relationships/image" Target="../media/image66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8.wdp"/><Relationship Id="rId7" Type="http://schemas.microsoft.com/office/2007/relationships/hdphoto" Target="../media/hdphoto1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14.png"/><Relationship Id="rId5" Type="http://schemas.openxmlformats.org/officeDocument/2006/relationships/image" Target="../media/image65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4.png"/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12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49.png"/><Relationship Id="rId5" Type="http://schemas.microsoft.com/office/2007/relationships/hdphoto" Target="../media/hdphoto19.wdp"/><Relationship Id="rId10" Type="http://schemas.microsoft.com/office/2007/relationships/hdphoto" Target="../media/hdphoto17.wdp"/><Relationship Id="rId4" Type="http://schemas.openxmlformats.org/officeDocument/2006/relationships/image" Target="../media/image69.png"/><Relationship Id="rId9" Type="http://schemas.openxmlformats.org/officeDocument/2006/relationships/image" Target="../media/image66.pn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7.png"/><Relationship Id="rId7" Type="http://schemas.openxmlformats.org/officeDocument/2006/relationships/image" Target="../media/image66.png"/><Relationship Id="rId12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72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66.png"/><Relationship Id="rId10" Type="http://schemas.openxmlformats.org/officeDocument/2006/relationships/image" Target="../media/image14.png"/><Relationship Id="rId4" Type="http://schemas.openxmlformats.org/officeDocument/2006/relationships/image" Target="../media/image65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49.png"/><Relationship Id="rId10" Type="http://schemas.microsoft.com/office/2007/relationships/hdphoto" Target="../media/hdphoto20.wdp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11" Type="http://schemas.openxmlformats.org/officeDocument/2006/relationships/image" Target="../media/image20.png"/><Relationship Id="rId5" Type="http://schemas.openxmlformats.org/officeDocument/2006/relationships/image" Target="../media/image80.png"/><Relationship Id="rId10" Type="http://schemas.openxmlformats.org/officeDocument/2006/relationships/image" Target="../media/image27.pn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11" Type="http://schemas.openxmlformats.org/officeDocument/2006/relationships/image" Target="../media/image20.png"/><Relationship Id="rId5" Type="http://schemas.openxmlformats.org/officeDocument/2006/relationships/image" Target="../media/image80.png"/><Relationship Id="rId10" Type="http://schemas.openxmlformats.org/officeDocument/2006/relationships/image" Target="../media/image27.pn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5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1.wdp"/><Relationship Id="rId11" Type="http://schemas.openxmlformats.org/officeDocument/2006/relationships/image" Target="../media/image20.png"/><Relationship Id="rId5" Type="http://schemas.openxmlformats.org/officeDocument/2006/relationships/image" Target="../media/image80.png"/><Relationship Id="rId10" Type="http://schemas.openxmlformats.org/officeDocument/2006/relationships/image" Target="../media/image27.png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3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microsoft.com/office/2007/relationships/hdphoto" Target="../media/hdphoto22.wdp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3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microsoft.com/office/2007/relationships/hdphoto" Target="../media/hdphoto22.wdp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6</a:t>
            </a:r>
          </a:p>
          <a:p>
            <a:pPr eaLnBrk="1" hangingPunct="1"/>
            <a:r>
              <a:rPr lang="fr-FR" altLang="fr-FR" dirty="0" err="1"/>
              <a:t>DataLab</a:t>
            </a:r>
            <a:endParaRPr lang="fr-FR" alt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575720" y="2132857"/>
            <a:ext cx="5104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Master Data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n°15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Si j’ai un doute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Affichage de l’utilisateur et de son bureau puis de la bulle d’interrogation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67" y="2313973"/>
            <a:ext cx="4138107" cy="4433686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 bwMode="auto">
          <a:xfrm rot="5194579">
            <a:off x="1049267" y="1425434"/>
            <a:ext cx="1659769" cy="3247457"/>
          </a:xfrm>
          <a:prstGeom prst="arc">
            <a:avLst>
              <a:gd name="adj1" fmla="val 1631773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Connecteur droit 57"/>
          <p:cNvCxnSpPr/>
          <p:nvPr/>
        </p:nvCxnSpPr>
        <p:spPr bwMode="auto">
          <a:xfrm>
            <a:off x="2027406" y="2918391"/>
            <a:ext cx="4688121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ZoneTexte 58"/>
          <p:cNvSpPr txBox="1"/>
          <p:nvPr/>
        </p:nvSpPr>
        <p:spPr>
          <a:xfrm>
            <a:off x="2120812" y="1936260"/>
            <a:ext cx="459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Certes, je me suis bien posé ces questions et j’ai malgré tout un doute… </a:t>
            </a:r>
          </a:p>
          <a:p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Comment faire ? Qui peut m’aider ?</a:t>
            </a:r>
          </a:p>
        </p:txBody>
      </p:sp>
    </p:spTree>
    <p:extLst>
      <p:ext uri="{BB962C8B-B14F-4D97-AF65-F5344CB8AC3E}">
        <p14:creationId xmlns:p14="http://schemas.microsoft.com/office/powerpoint/2010/main" val="3209998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n°16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Je contacte mon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1 contact privilégié = Responsable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L’utilisateur reste affiché des écrans précédents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On affiche le texte en haut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trait en dessous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la bulle avec le responsable DataLab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67" y="2313973"/>
            <a:ext cx="4138107" cy="4433686"/>
          </a:xfrm>
          <a:prstGeom prst="rect">
            <a:avLst/>
          </a:prstGeom>
        </p:spPr>
      </p:pic>
      <p:cxnSp>
        <p:nvCxnSpPr>
          <p:cNvPr id="58" name="Connecteur droit 57"/>
          <p:cNvCxnSpPr/>
          <p:nvPr/>
        </p:nvCxnSpPr>
        <p:spPr bwMode="auto">
          <a:xfrm>
            <a:off x="1515047" y="2742973"/>
            <a:ext cx="468812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</p:cxnSp>
      <p:sp>
        <p:nvSpPr>
          <p:cNvPr id="59" name="ZoneTexte 58"/>
          <p:cNvSpPr txBox="1"/>
          <p:nvPr/>
        </p:nvSpPr>
        <p:spPr>
          <a:xfrm>
            <a:off x="1608453" y="1760842"/>
            <a:ext cx="4594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Je peux contacter mon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responsable DataLab 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qu’il m’aide à qualifier mon besoin et </a:t>
            </a:r>
            <a:b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à valider son orientation vers le DataLab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311" y="2167916"/>
            <a:ext cx="2540691" cy="4006474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49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2"/>
          <a:srcRect r="37593"/>
          <a:stretch/>
        </p:blipFill>
        <p:spPr>
          <a:xfrm>
            <a:off x="27545" y="1479308"/>
            <a:ext cx="4361321" cy="3942724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softEdge rad="127000"/>
          </a:effectLst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Qualifier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je dois bien qualifier mon besoin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Remplacer le texte de l’écran précédent par celui présent sur cet écran en bas</a:t>
            </a: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le cadre à droite</a:t>
            </a: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successivement chaque étape de qualification du besoin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745442" y="5814954"/>
            <a:ext cx="7153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aller plus vite, je peux déjà préparer certaines informations </a:t>
            </a:r>
            <a:b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avant de contacter mon responsable DataLab</a:t>
            </a:r>
            <a:endParaRPr lang="fr-FR" b="1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4048386" y="1940940"/>
            <a:ext cx="4167566" cy="321368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4120484" y="2124145"/>
            <a:ext cx="2717430" cy="307777"/>
            <a:chOff x="2987824" y="1337766"/>
            <a:chExt cx="2717430" cy="307777"/>
          </a:xfrm>
        </p:grpSpPr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356350"/>
              <a:ext cx="224442" cy="224442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3212265" y="1337766"/>
              <a:ext cx="2492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Décrire mon besoin  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120484" y="2394867"/>
            <a:ext cx="3856211" cy="307777"/>
            <a:chOff x="2987824" y="1566340"/>
            <a:chExt cx="3856211" cy="307777"/>
          </a:xfrm>
        </p:grpSpPr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584924"/>
              <a:ext cx="224442" cy="224442"/>
            </a:xfrm>
            <a:prstGeom prst="rect">
              <a:avLst/>
            </a:prstGeom>
          </p:spPr>
        </p:pic>
        <p:sp>
          <p:nvSpPr>
            <p:cNvPr id="57" name="ZoneTexte 56"/>
            <p:cNvSpPr txBox="1"/>
            <p:nvPr/>
          </p:nvSpPr>
          <p:spPr>
            <a:xfrm>
              <a:off x="3212265" y="1566340"/>
              <a:ext cx="3631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l’objectif de mon expérimentation</a:t>
              </a: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4120484" y="2936311"/>
            <a:ext cx="3778751" cy="307777"/>
            <a:chOff x="2987824" y="2126149"/>
            <a:chExt cx="3778751" cy="307777"/>
          </a:xfrm>
        </p:grpSpPr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144733"/>
              <a:ext cx="224442" cy="224442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3212265" y="2126149"/>
              <a:ext cx="3554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l’enjeu final de mon besoin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4120484" y="3207033"/>
            <a:ext cx="3856211" cy="523220"/>
            <a:chOff x="2983127" y="2415401"/>
            <a:chExt cx="3856211" cy="523220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2433985"/>
              <a:ext cx="224442" cy="224442"/>
            </a:xfrm>
            <a:prstGeom prst="rect">
              <a:avLst/>
            </a:prstGeom>
          </p:spPr>
        </p:pic>
        <p:sp>
          <p:nvSpPr>
            <p:cNvPr id="63" name="ZoneTexte 62"/>
            <p:cNvSpPr txBox="1"/>
            <p:nvPr/>
          </p:nvSpPr>
          <p:spPr>
            <a:xfrm>
              <a:off x="3207568" y="2415401"/>
              <a:ext cx="3631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si mon besoin est éphémère ou peut être industrialisable à terme</a:t>
              </a: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4120484" y="3647032"/>
            <a:ext cx="3690983" cy="307777"/>
            <a:chOff x="2987987" y="2892514"/>
            <a:chExt cx="3690983" cy="307777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987" y="291109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3212427" y="2892514"/>
              <a:ext cx="346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Identifier le nombre d’utilisateur associés</a:t>
              </a: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4120484" y="3917754"/>
            <a:ext cx="3744419" cy="523220"/>
            <a:chOff x="2983127" y="3167390"/>
            <a:chExt cx="3744419" cy="523220"/>
          </a:xfrm>
        </p:grpSpPr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3185974"/>
              <a:ext cx="224442" cy="224442"/>
            </a:xfrm>
            <a:prstGeom prst="rect">
              <a:avLst/>
            </a:prstGeom>
          </p:spPr>
        </p:pic>
        <p:sp>
          <p:nvSpPr>
            <p:cNvPr id="69" name="ZoneTexte 68"/>
            <p:cNvSpPr txBox="1"/>
            <p:nvPr/>
          </p:nvSpPr>
          <p:spPr>
            <a:xfrm>
              <a:off x="3207568" y="3167390"/>
              <a:ext cx="35199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les outils communautaire et privatifs que je souhaite utiliser 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4120484" y="2665589"/>
            <a:ext cx="2717430" cy="307777"/>
            <a:chOff x="2983127" y="1818243"/>
            <a:chExt cx="2717430" cy="307777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1836827"/>
              <a:ext cx="224442" cy="224442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3207568" y="1818243"/>
              <a:ext cx="2492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 domaine fonctionnel</a:t>
              </a: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4120484" y="4357753"/>
            <a:ext cx="2862247" cy="523220"/>
            <a:chOff x="2996111" y="3571374"/>
            <a:chExt cx="2862247" cy="523220"/>
          </a:xfrm>
        </p:grpSpPr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111" y="3589958"/>
              <a:ext cx="224442" cy="224442"/>
            </a:xfrm>
            <a:prstGeom prst="rect">
              <a:avLst/>
            </a:prstGeom>
          </p:spPr>
        </p:pic>
        <p:sp>
          <p:nvSpPr>
            <p:cNvPr id="75" name="ZoneTexte 74"/>
            <p:cNvSpPr txBox="1"/>
            <p:nvPr/>
          </p:nvSpPr>
          <p:spPr>
            <a:xfrm>
              <a:off x="3220552" y="3571374"/>
              <a:ext cx="26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Si possible, préciser les données que je souhaiterai utiliser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23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Traitement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responsable DataLab traite ma demande avec les experts DataLab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0"/>
          <a:srcRect b="-251"/>
          <a:stretch/>
        </p:blipFill>
        <p:spPr>
          <a:xfrm flipH="1">
            <a:off x="473730" y="1721882"/>
            <a:ext cx="2962087" cy="4859186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3905811" y="2528204"/>
            <a:ext cx="41532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Mon responsable DataLab, </a:t>
            </a:r>
            <a: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l’aide des experts DataLab,</a:t>
            </a:r>
            <a:r>
              <a:rPr lang="fr-FR" sz="20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étudie </a:t>
            </a:r>
            <a: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ensuite</a:t>
            </a:r>
            <a:r>
              <a:rPr lang="fr-FR" sz="20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ma demande d’espace expérimental </a:t>
            </a:r>
            <a: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les informations fournies.</a:t>
            </a:r>
          </a:p>
          <a:p>
            <a:pPr algn="ctr"/>
            <a:endParaRPr lang="fr-FR" sz="2000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Il revient ensuite vers moi pour me communiquer la validation </a:t>
            </a:r>
            <a:b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20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ou non de ma demande, et les modalités de mise à disposition.</a:t>
            </a:r>
          </a:p>
        </p:txBody>
      </p:sp>
    </p:spTree>
    <p:extLst>
      <p:ext uri="{BB962C8B-B14F-4D97-AF65-F5344CB8AC3E}">
        <p14:creationId xmlns:p14="http://schemas.microsoft.com/office/powerpoint/2010/main" val="315825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745442" y="986685"/>
            <a:ext cx="7066026" cy="55208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49" y="1090866"/>
            <a:ext cx="324000" cy="324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38" y="1090866"/>
            <a:ext cx="324000" cy="324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91" y="1104514"/>
            <a:ext cx="324000" cy="324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5" y="1103225"/>
            <a:ext cx="294545" cy="29454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18" y="1103528"/>
            <a:ext cx="324000" cy="3240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127" y="2127781"/>
            <a:ext cx="1697904" cy="294077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68316" y="5375534"/>
            <a:ext cx="8379325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comprends mieux maintenant ce qu’est le DataLab.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J’aimerai approfondir un peu, et mieux appréhender ce que je peux faire sur le DataLab, les services et les capacités offerts, les outils disponibles…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81937" y="1835974"/>
            <a:ext cx="678793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Marc</a:t>
            </a:r>
          </a:p>
        </p:txBody>
      </p:sp>
      <p:grpSp>
        <p:nvGrpSpPr>
          <p:cNvPr id="33" name="Groupe 32"/>
          <p:cNvGrpSpPr/>
          <p:nvPr/>
        </p:nvGrpSpPr>
        <p:grpSpPr>
          <a:xfrm flipH="1" flipV="1">
            <a:off x="4822822" y="2016767"/>
            <a:ext cx="370705" cy="311920"/>
            <a:chOff x="6236926" y="6163140"/>
            <a:chExt cx="370705" cy="311920"/>
          </a:xfrm>
        </p:grpSpPr>
        <p:cxnSp>
          <p:nvCxnSpPr>
            <p:cNvPr id="36" name="Connecteur droit 35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V="1">
              <a:off x="6236926" y="6473827"/>
              <a:ext cx="13757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8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Derrière le DataLab, l’apport de la PHG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745442" y="986685"/>
            <a:ext cx="7066026" cy="55208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49" y="1090866"/>
            <a:ext cx="324000" cy="324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38" y="1090866"/>
            <a:ext cx="324000" cy="324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91" y="1104514"/>
            <a:ext cx="324000" cy="324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5" y="1103225"/>
            <a:ext cx="294545" cy="29454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18" y="1103528"/>
            <a:ext cx="324000" cy="324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11251" y="1976432"/>
            <a:ext cx="1468381" cy="31996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99064" y="1976432"/>
            <a:ext cx="549285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Plateforme Hadoop offre des apports forts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plusieurs axes :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709321" y="2978271"/>
            <a:ext cx="2179743" cy="337755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4003387" y="2978270"/>
            <a:ext cx="2179743" cy="337755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6312443" y="2978269"/>
            <a:ext cx="2179743" cy="3377559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13" y="3224635"/>
            <a:ext cx="432000" cy="43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47" y="3153139"/>
            <a:ext cx="574992" cy="5749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324386" y="3233713"/>
            <a:ext cx="140426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59491" y="3224635"/>
            <a:ext cx="140426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Puissance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62" y="3187552"/>
            <a:ext cx="475200" cy="4752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955796" y="3252859"/>
            <a:ext cx="140426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Fonctions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24391" y="3903786"/>
            <a:ext cx="2133650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 puit de données plus large et</a:t>
            </a:r>
            <a:b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plus riche que </a:t>
            </a:r>
            <a:b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ceux disponibles auparavant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033447" y="3903786"/>
            <a:ext cx="2133650" cy="1409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plateforme offrant une puissance de traitement forte : de gros volumes, du temps réel…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42423" y="3903786"/>
            <a:ext cx="2133650" cy="2188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offre outillée permettant de tester ou industrialiser de nouveaux algorithmes, d’intégrer de nouvelles fonctions (analyse sémantique, machine learning…) </a:t>
            </a:r>
          </a:p>
        </p:txBody>
      </p:sp>
    </p:spTree>
    <p:extLst>
      <p:ext uri="{BB962C8B-B14F-4D97-AF65-F5344CB8AC3E}">
        <p14:creationId xmlns:p14="http://schemas.microsoft.com/office/powerpoint/2010/main" val="346501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/>
              <a:t>Possibilités du DataLab</a:t>
            </a:r>
            <a:endParaRPr lang="fr-FR" sz="20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11" name="Groupe 11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15" name="Ellipse 11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649" y="1090866"/>
              <a:ext cx="324000" cy="324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538" y="1090866"/>
              <a:ext cx="324000" cy="324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91" y="1104514"/>
              <a:ext cx="324000" cy="324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435" y="1103225"/>
              <a:ext cx="294545" cy="29454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18" y="1103528"/>
              <a:ext cx="324000" cy="324000"/>
            </a:xfrm>
            <a:prstGeom prst="rect">
              <a:avLst/>
            </a:prstGeom>
          </p:spPr>
        </p:pic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11251" y="1976432"/>
            <a:ext cx="1468381" cy="319962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321034" y="2036392"/>
            <a:ext cx="549285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les exemples d’activités que je peux conduire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un espace DataLab : 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1615204" y="2837163"/>
            <a:ext cx="2915075" cy="707929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dirty="0">
                <a:solidFill>
                  <a:schemeClr val="bg1"/>
                </a:solidFill>
              </a:rPr>
              <a:t>Modélisation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de données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1615204" y="3614007"/>
            <a:ext cx="2915075" cy="707929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dirty="0">
                <a:solidFill>
                  <a:schemeClr val="bg1"/>
                </a:solidFill>
              </a:rPr>
              <a:t>Traitement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de données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1615204" y="4390851"/>
            <a:ext cx="2915075" cy="707929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dirty="0">
                <a:solidFill>
                  <a:schemeClr val="bg1"/>
                </a:solidFill>
              </a:rPr>
              <a:t>Prototypage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de services 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615204" y="5182684"/>
            <a:ext cx="2915075" cy="707929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dirty="0">
                <a:solidFill>
                  <a:schemeClr val="bg1"/>
                </a:solidFill>
              </a:rPr>
              <a:t>Prototypage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de restitution </a:t>
            </a:r>
            <a:endParaRPr lang="fr-FR" b="1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8" y="2927738"/>
            <a:ext cx="522720" cy="5227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8" y="3714289"/>
            <a:ext cx="522000" cy="52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8" y="5292583"/>
            <a:ext cx="522000" cy="52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48" y="4483815"/>
            <a:ext cx="522000" cy="5220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281225" y="5441445"/>
            <a:ext cx="270914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09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Catalogue d’outils disponibles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tout premier l’image de Noé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premier bloc de texte en partant du haut de l’écran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second bloc de texte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les icônes de chaque produit 1 par 1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enfin après une légère pause le dernier bloc de texte en bas de l’écran.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745442" y="986685"/>
            <a:ext cx="7066026" cy="55208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49" y="1090866"/>
            <a:ext cx="324000" cy="324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38" y="1090866"/>
            <a:ext cx="324000" cy="324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91" y="1104514"/>
            <a:ext cx="324000" cy="324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35" y="1103225"/>
            <a:ext cx="294545" cy="29454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18" y="1103528"/>
            <a:ext cx="324000" cy="324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94076" y="1940940"/>
            <a:ext cx="6928220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Noé m’indique qu’un catalogue d’outils communautaires est disponible pour déploiement sur les espaces DataLab.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11251" y="1976432"/>
            <a:ext cx="1468381" cy="3199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76100" y="2987411"/>
            <a:ext cx="356418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suivants sont disponibles :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6340372" y="3522205"/>
            <a:ext cx="2053108" cy="1121159"/>
            <a:chOff x="6311344" y="3986656"/>
            <a:chExt cx="2053108" cy="1121159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6311344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"/>
            <a:stretch/>
          </p:blipFill>
          <p:spPr>
            <a:xfrm>
              <a:off x="6737125" y="4118644"/>
              <a:ext cx="1201547" cy="857182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764436" y="3522205"/>
            <a:ext cx="2053108" cy="1121159"/>
            <a:chOff x="1735408" y="3986656"/>
            <a:chExt cx="2053108" cy="112115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735408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962" y="4097235"/>
              <a:ext cx="900000" cy="900000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3989524" y="3522205"/>
            <a:ext cx="2178868" cy="1121159"/>
            <a:chOff x="3824998" y="3986656"/>
            <a:chExt cx="2178868" cy="1121159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3824998" y="3986656"/>
              <a:ext cx="217886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310" y="4097235"/>
              <a:ext cx="1690245" cy="900000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0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4204" y="1722585"/>
            <a:ext cx="83907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7013" y="2685374"/>
            <a:ext cx="5110766" cy="3095332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1108429" y="3009020"/>
            <a:ext cx="1039946" cy="268706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3401855" y="5953106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4965348" y="5616296"/>
            <a:ext cx="536698" cy="519471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258577" y="4893754"/>
            <a:ext cx="93518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713125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201132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66540" y="1979921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7276540" y="2334099"/>
            <a:ext cx="401621" cy="438832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108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5991361" y="2702450"/>
            <a:ext cx="887104" cy="3090940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5786644" y="4435522"/>
            <a:ext cx="272957" cy="13578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80695" y="4834502"/>
            <a:ext cx="5604681" cy="12971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SCIENTIST </a:t>
            </a:r>
            <a:r>
              <a:rPr lang="fr-FR" dirty="0"/>
              <a:t>met au point les modèles de traitement des données et de production d’indicateurs </a:t>
            </a:r>
            <a:endParaRPr lang="fr-FR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81" y="2123649"/>
            <a:ext cx="2994243" cy="3862493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Zoom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DataLake c’est la citerne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le texte et la flèche avec un effet semblable à ceux de la vidéo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5020984" y="2865751"/>
            <a:ext cx="1944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5201004" y="3312472"/>
            <a:ext cx="158417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4271734" y="2152483"/>
            <a:ext cx="1245084" cy="2197632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3138979" y="2702450"/>
            <a:ext cx="791570" cy="3090940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02885" y="4362513"/>
            <a:ext cx="3763096" cy="2056529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STEWARD </a:t>
            </a:r>
            <a:r>
              <a:rPr lang="fr-FR" dirty="0"/>
              <a:t>vous accompagne sur l’organisation et </a:t>
            </a:r>
            <a:br>
              <a:rPr lang="fr-FR" dirty="0"/>
            </a:br>
            <a:r>
              <a:rPr lang="fr-FR" dirty="0"/>
              <a:t>la gestion des données </a:t>
            </a:r>
            <a:br>
              <a:rPr lang="fr-FR" dirty="0"/>
            </a:br>
            <a:r>
              <a:rPr lang="fr-FR" dirty="0"/>
              <a:t>dans le DataLake. Il vous guide pour identifier les données disponibles pour vos besoins.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87484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2292819" y="2702450"/>
            <a:ext cx="873456" cy="3090940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699477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3725839" y="4498993"/>
            <a:ext cx="4740142" cy="1819923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ENGINEER </a:t>
            </a:r>
            <a:r>
              <a:rPr lang="fr-FR" dirty="0"/>
              <a:t>prépare les données </a:t>
            </a:r>
            <a:br>
              <a:rPr lang="fr-FR" dirty="0"/>
            </a:br>
            <a:r>
              <a:rPr lang="fr-FR" dirty="0"/>
              <a:t>pour vos besoins d’analyse ou opérationnels.</a:t>
            </a:r>
            <a:br>
              <a:rPr lang="fr-FR" dirty="0"/>
            </a:br>
            <a:r>
              <a:rPr lang="fr-FR" dirty="0"/>
              <a:t> Il met en place les espaces DataLab et DataSpace ainsi que l’ensemble des traitements associés </a:t>
            </a:r>
            <a:r>
              <a:rPr lang="fr-FR" i="1" dirty="0"/>
              <a:t>(désensibilisation, industrialisation…).</a:t>
            </a:r>
            <a:endParaRPr lang="fr-FR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638788" y="4014412"/>
            <a:ext cx="5429915" cy="1676706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ANALYST </a:t>
            </a:r>
            <a:r>
              <a:rPr lang="fr-FR" dirty="0"/>
              <a:t>industrialise </a:t>
            </a:r>
            <a:br>
              <a:rPr lang="fr-FR" dirty="0"/>
            </a:br>
            <a:r>
              <a:rPr lang="fr-FR" dirty="0"/>
              <a:t>des modèles de traitement des données et </a:t>
            </a:r>
            <a:br>
              <a:rPr lang="fr-FR" dirty="0"/>
            </a:br>
            <a:r>
              <a:rPr lang="fr-FR" dirty="0"/>
              <a:t>développe les écrans de restitutions </a:t>
            </a:r>
            <a:br>
              <a:rPr lang="fr-FR" dirty="0"/>
            </a:br>
            <a:r>
              <a:rPr lang="fr-FR" dirty="0"/>
              <a:t>des données et indicateurs.</a:t>
            </a:r>
            <a:endParaRPr lang="fr-FR" b="1" i="1" dirty="0"/>
          </a:p>
        </p:txBody>
      </p:sp>
      <p:sp>
        <p:nvSpPr>
          <p:cNvPr id="32" name="Rectangle 31"/>
          <p:cNvSpPr/>
          <p:nvPr/>
        </p:nvSpPr>
        <p:spPr>
          <a:xfrm>
            <a:off x="5542007" y="2111076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6949926" y="2309709"/>
            <a:ext cx="401621" cy="438832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1064519" y="2702450"/>
            <a:ext cx="1160060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	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Chief Data Management </a:t>
            </a:r>
            <a:r>
              <a:rPr lang="fr-FR" sz="2000" dirty="0" err="1">
                <a:latin typeface="+mn-lt"/>
              </a:rPr>
              <a:t>Officer</a:t>
            </a:r>
            <a:r>
              <a:rPr lang="fr-FR" sz="20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54999" y="4893754"/>
            <a:ext cx="93876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771004" y="3406334"/>
            <a:ext cx="5604681" cy="138402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CHIEF DATA MANAGEMENT OFFICER </a:t>
            </a:r>
            <a:r>
              <a:rPr lang="fr-FR" dirty="0"/>
              <a:t>est responsable de la mise en œuvre et du respect des règles de gestion des données</a:t>
            </a:r>
            <a:r>
              <a:rPr lang="fr-FR" i="1" dirty="0"/>
              <a:t> (sécurité, conformité, réglementaire…)</a:t>
            </a:r>
            <a:r>
              <a:rPr lang="fr-FR" dirty="0"/>
              <a:t>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3033068" y="2096187"/>
            <a:ext cx="1742350" cy="1175606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27" y="2327084"/>
            <a:ext cx="686947" cy="68694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549660" y="3271793"/>
            <a:ext cx="365014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17467" y="1560389"/>
            <a:ext cx="3310415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608948" y="746068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3506352" y="1716713"/>
            <a:ext cx="1455497" cy="36274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4507690" y="2216547"/>
            <a:ext cx="479160" cy="4791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3357297" y="2945619"/>
            <a:ext cx="360000" cy="3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4811563" y="3295082"/>
            <a:ext cx="360000" cy="36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1" y="5162768"/>
            <a:ext cx="838632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67" y="1560389"/>
            <a:ext cx="3310415" cy="3627434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896545" y="2813120"/>
            <a:ext cx="560125" cy="2820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18" y="1879152"/>
            <a:ext cx="1524132" cy="1359526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0049" y="3327892"/>
            <a:ext cx="1174736" cy="278999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289662" y="5309435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799167" y="5309435"/>
            <a:ext cx="784614" cy="24439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309907" y="299893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783080" y="3193280"/>
            <a:ext cx="507826" cy="31192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5251778" y="3503349"/>
            <a:ext cx="3069336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81" y="2123649"/>
            <a:ext cx="2994243" cy="3862493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Sources de données du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le texte nouveau et la vidéo avec un effet semblable à ceux de la vidéo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Ordre d’apparition : Cadre violet puis flèche et texte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les textes ou icônes données en fil rouge en parallèle de l’affichage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5020984" y="2865751"/>
            <a:ext cx="1944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5201004" y="3312472"/>
            <a:ext cx="158417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4271734" y="2152483"/>
            <a:ext cx="1245084" cy="2197632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819651" y="6086296"/>
            <a:ext cx="778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3188518" y="5919818"/>
            <a:ext cx="70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3466902" y="610210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3837088" y="602997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2629267" y="590405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2600119" y="616132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154172" y="5919744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3034238" y="616938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3491810" y="628371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4154171" y="612570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4575728" y="5903523"/>
            <a:ext cx="70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4854112" y="608581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5224298" y="601367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5541382" y="590344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4879020" y="626742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5541381" y="6109414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6" name="Rectangle à coins arrondis 75"/>
          <p:cNvSpPr/>
          <p:nvPr/>
        </p:nvSpPr>
        <p:spPr bwMode="auto">
          <a:xfrm>
            <a:off x="2437166" y="5306002"/>
            <a:ext cx="3637346" cy="747256"/>
          </a:xfrm>
          <a:prstGeom prst="roundRect">
            <a:avLst/>
          </a:prstGeom>
          <a:solidFill>
            <a:srgbClr val="FFFFFF">
              <a:alpha val="20000"/>
            </a:srgbClr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Arc 76"/>
          <p:cNvSpPr/>
          <p:nvPr/>
        </p:nvSpPr>
        <p:spPr bwMode="auto">
          <a:xfrm rot="17228286" flipH="1">
            <a:off x="1786187" y="3081694"/>
            <a:ext cx="2017464" cy="3093645"/>
          </a:xfrm>
          <a:prstGeom prst="arc">
            <a:avLst>
              <a:gd name="adj1" fmla="val 16723949"/>
              <a:gd name="adj2" fmla="val 20924149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281416" y="2628757"/>
            <a:ext cx="2100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alimenté avec les données des différentes entités</a:t>
            </a:r>
          </a:p>
        </p:txBody>
      </p:sp>
    </p:spTree>
    <p:extLst>
      <p:ext uri="{BB962C8B-B14F-4D97-AF65-F5344CB8AC3E}">
        <p14:creationId xmlns:p14="http://schemas.microsoft.com/office/powerpoint/2010/main" val="2035732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057840" y="5307978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567345" y="5307978"/>
            <a:ext cx="784614" cy="2443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1753" y="3618879"/>
            <a:ext cx="3405299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82" y="4271769"/>
            <a:ext cx="1120355" cy="237876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5879405" y="2998932"/>
            <a:ext cx="714765" cy="24904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5674688" y="4395318"/>
            <a:ext cx="219929" cy="109407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963730" y="2742109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436903" y="2936457"/>
            <a:ext cx="507826" cy="31192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70176" y="620770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6159471" y="6017642"/>
            <a:ext cx="564156" cy="42116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56" y="5214729"/>
            <a:ext cx="7623933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5" y="2771578"/>
            <a:ext cx="3592214" cy="2196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814124"/>
            <a:ext cx="827868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906" y="2476500"/>
            <a:ext cx="5181600" cy="4381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71665" y="4986523"/>
            <a:ext cx="157558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3181904" y="5158558"/>
            <a:ext cx="507826" cy="31192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079267" y="3135793"/>
            <a:ext cx="148657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848873" y="3323902"/>
            <a:ext cx="308049" cy="31192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4264" y="2365622"/>
            <a:ext cx="462003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Mise à disposition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906" y="2476500"/>
            <a:ext cx="5181600" cy="4381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71665" y="4986523"/>
            <a:ext cx="157558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3181904" y="5158558"/>
            <a:ext cx="507826" cy="31192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079267" y="3135793"/>
            <a:ext cx="148657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848873" y="3323902"/>
            <a:ext cx="308049" cy="31192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110717" y="2072634"/>
            <a:ext cx="4831949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Data Engineers créent mon espace DataLab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Ils travaillent avec les Data Stewards pour mettre les données à disposition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celui-ci en prenant le soin de mettre en place les traitements nécessaire pour respecter les demandes du CDMO.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1" name="Pentagone 4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0" name="Groupe 5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1" name="Ellipse 6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6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64" name="Imag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7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1189942" y="3556602"/>
            <a:ext cx="873456" cy="30909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08" y="3924565"/>
            <a:ext cx="2379056" cy="2660523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413514" y="1986422"/>
            <a:ext cx="4053970" cy="1692607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2574317" y="5051907"/>
            <a:ext cx="1637718" cy="40584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40" y="4808798"/>
            <a:ext cx="892059" cy="8920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899910" y="2312387"/>
            <a:ext cx="409076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824109" y="2300510"/>
            <a:ext cx="4790703" cy="3026768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569714" y="5411546"/>
            <a:ext cx="741973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2697" y="1982460"/>
            <a:ext cx="718764" cy="718764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3625299" y="2809513"/>
            <a:ext cx="14328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4552693" y="2809513"/>
            <a:ext cx="1206372" cy="4203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" y="2402307"/>
            <a:ext cx="3456732" cy="382862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Lancement de l’expérimentation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personnage et le bureau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70753" y="2305723"/>
            <a:ext cx="475026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Impatient,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j’accède à mon espace DataLab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constate que mes données sont bien chargées et que les outils sont bien déployés.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9" name="Groupe 28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8" name="Pentagone 3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3" name="Groupe 4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5" name="Ellipse 4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6" name="Image 45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4" name="Ellipse 4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5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n°37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Accompagnement </a:t>
            </a:r>
            <a:r>
              <a:rPr lang="fr-FR" sz="2000" dirty="0" err="1">
                <a:latin typeface="+mn-lt"/>
              </a:rPr>
              <a:t>DataScientist</a:t>
            </a:r>
            <a:endParaRPr lang="fr-FR" sz="20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821713"/>
            <a:ext cx="8161713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partage mes problématiques avec Paul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les difficultés que j’ai à concevoir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mes traitements de données.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intervient et teste plusieurs algorithmes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traitements pour trouver celui qui convient le mieux pour répondre à mon besoin.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969272" y="2915197"/>
            <a:ext cx="6618365" cy="3139641"/>
            <a:chOff x="1623356" y="2534920"/>
            <a:chExt cx="6618365" cy="3139641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3356" y="2614104"/>
              <a:ext cx="5151566" cy="306045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0229" y="2534920"/>
              <a:ext cx="1741492" cy="2975357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n°41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966091"/>
            <a:ext cx="8161713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155" y="3252874"/>
            <a:ext cx="8073852" cy="28922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5096119"/>
            <a:ext cx="8161713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81" y="2123649"/>
            <a:ext cx="2994243" cy="3862493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Des données hétérogènes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Afficher progressivement chaque typologie de données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819651" y="6086296"/>
            <a:ext cx="778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3188518" y="5919818"/>
            <a:ext cx="70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3466902" y="610210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3837088" y="602997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2629267" y="590405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2600119" y="616132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154172" y="5919744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3034238" y="616938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3491810" y="628371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4154171" y="612570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4575728" y="5903523"/>
            <a:ext cx="701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4854112" y="608581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5224298" y="6013675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5541382" y="5903449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4879020" y="6267420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5541381" y="6109414"/>
            <a:ext cx="722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52" name="Arc 51"/>
          <p:cNvSpPr/>
          <p:nvPr/>
        </p:nvSpPr>
        <p:spPr bwMode="auto">
          <a:xfrm rot="17355632" flipH="1">
            <a:off x="3266511" y="1726033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52"/>
          <p:cNvSpPr/>
          <p:nvPr/>
        </p:nvSpPr>
        <p:spPr bwMode="auto">
          <a:xfrm rot="15491850" flipH="1">
            <a:off x="2842353" y="1879879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 rot="1957818">
            <a:off x="1125813" y="2687936"/>
            <a:ext cx="231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Distribution</a:t>
            </a:r>
          </a:p>
        </p:txBody>
      </p:sp>
      <p:sp>
        <p:nvSpPr>
          <p:cNvPr id="55" name="ZoneTexte 54"/>
          <p:cNvSpPr txBox="1"/>
          <p:nvPr/>
        </p:nvSpPr>
        <p:spPr>
          <a:xfrm rot="989588">
            <a:off x="917999" y="3223208"/>
            <a:ext cx="231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Production </a:t>
            </a:r>
          </a:p>
        </p:txBody>
      </p:sp>
      <p:sp>
        <p:nvSpPr>
          <p:cNvPr id="56" name="ZoneTexte 55"/>
          <p:cNvSpPr txBox="1"/>
          <p:nvPr/>
        </p:nvSpPr>
        <p:spPr>
          <a:xfrm rot="190082">
            <a:off x="815735" y="3753553"/>
            <a:ext cx="231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Partenaires </a:t>
            </a:r>
          </a:p>
        </p:txBody>
      </p:sp>
      <p:sp>
        <p:nvSpPr>
          <p:cNvPr id="79" name="Arc 78"/>
          <p:cNvSpPr/>
          <p:nvPr/>
        </p:nvSpPr>
        <p:spPr bwMode="auto">
          <a:xfrm rot="16575372" flipH="1">
            <a:off x="3085238" y="1784811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Arc 79"/>
          <p:cNvSpPr/>
          <p:nvPr/>
        </p:nvSpPr>
        <p:spPr bwMode="auto">
          <a:xfrm rot="4727508">
            <a:off x="3839059" y="1649163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Arc 80"/>
          <p:cNvSpPr/>
          <p:nvPr/>
        </p:nvSpPr>
        <p:spPr bwMode="auto">
          <a:xfrm rot="5400000">
            <a:off x="4017091" y="1737845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Arc 81"/>
          <p:cNvSpPr/>
          <p:nvPr/>
        </p:nvSpPr>
        <p:spPr bwMode="auto">
          <a:xfrm rot="6887276">
            <a:off x="4331511" y="2057473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Arc 82"/>
          <p:cNvSpPr/>
          <p:nvPr/>
        </p:nvSpPr>
        <p:spPr bwMode="auto">
          <a:xfrm rot="6028122">
            <a:off x="4169436" y="1891602"/>
            <a:ext cx="1472345" cy="2737944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ZoneTexte 83"/>
          <p:cNvSpPr txBox="1"/>
          <p:nvPr/>
        </p:nvSpPr>
        <p:spPr>
          <a:xfrm rot="19991370">
            <a:off x="5121892" y="2636109"/>
            <a:ext cx="3142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Activités de l’ensemble des canaux</a:t>
            </a:r>
          </a:p>
        </p:txBody>
      </p:sp>
      <p:sp>
        <p:nvSpPr>
          <p:cNvPr id="85" name="ZoneTexte 84"/>
          <p:cNvSpPr txBox="1"/>
          <p:nvPr/>
        </p:nvSpPr>
        <p:spPr>
          <a:xfrm rot="20621970">
            <a:off x="5377296" y="3195716"/>
            <a:ext cx="2452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devices, IOT</a:t>
            </a:r>
          </a:p>
        </p:txBody>
      </p:sp>
      <p:sp>
        <p:nvSpPr>
          <p:cNvPr id="86" name="ZoneTexte 85"/>
          <p:cNvSpPr txBox="1"/>
          <p:nvPr/>
        </p:nvSpPr>
        <p:spPr>
          <a:xfrm rot="21084410">
            <a:off x="5442538" y="3678711"/>
            <a:ext cx="1914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Audio, vidéo</a:t>
            </a:r>
          </a:p>
        </p:txBody>
      </p:sp>
      <p:sp>
        <p:nvSpPr>
          <p:cNvPr id="87" name="ZoneTexte 86"/>
          <p:cNvSpPr txBox="1"/>
          <p:nvPr/>
        </p:nvSpPr>
        <p:spPr>
          <a:xfrm rot="302284">
            <a:off x="5423089" y="4181017"/>
            <a:ext cx="1914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Tierces</a:t>
            </a:r>
          </a:p>
        </p:txBody>
      </p:sp>
    </p:spTree>
    <p:extLst>
      <p:ext uri="{BB962C8B-B14F-4D97-AF65-F5344CB8AC3E}">
        <p14:creationId xmlns:p14="http://schemas.microsoft.com/office/powerpoint/2010/main" val="372257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4999867"/>
            <a:ext cx="816171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37045" y="4999867"/>
            <a:ext cx="8977884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7656275" y="1659490"/>
            <a:ext cx="945305" cy="121941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773">
            <a:off x="9076" y="4872132"/>
            <a:ext cx="2469559" cy="137638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et infos « Données internes » et afficher les informations et l’image « données externes ».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1" name="Freeform 89"/>
          <p:cNvSpPr>
            <a:spLocks/>
          </p:cNvSpPr>
          <p:nvPr/>
        </p:nvSpPr>
        <p:spPr bwMode="auto">
          <a:xfrm rot="17259454">
            <a:off x="1078563" y="3555003"/>
            <a:ext cx="753622" cy="43097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1284220" y="4194912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externes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813601" y="4745455"/>
            <a:ext cx="602216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permettent aussi d’intégrer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 données provenant de sources externes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Open Data, données spécialisées fournies </a:t>
            </a:r>
            <a:b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par des organismes ou partenaires tiers, fichiers de données propres à un service…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bg1">
                  <a:lumMod val="8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81" y="2268790"/>
            <a:ext cx="2994243" cy="3862493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DataLake = socle non visible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DataLake sécurisé et pas accessible par les utilisateurs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Afficher le DataLake en mettant en exergue le chapeau de la citerne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la flèche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Puis faire apparaître le bandeau avec le texte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61" name="Rectangle à coins arrondis 60"/>
          <p:cNvSpPr/>
          <p:nvPr/>
        </p:nvSpPr>
        <p:spPr bwMode="auto">
          <a:xfrm>
            <a:off x="1314155" y="1737929"/>
            <a:ext cx="6023743" cy="82490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1844386" y="1829920"/>
            <a:ext cx="647516" cy="647524"/>
          </a:xfrm>
          <a:prstGeom prst="ellipse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2757457" y="1831098"/>
            <a:ext cx="447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un espace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sécurisé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, </a:t>
            </a:r>
            <a:b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non accessible en direct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6" name="Arc 75"/>
          <p:cNvSpPr/>
          <p:nvPr/>
        </p:nvSpPr>
        <p:spPr bwMode="auto">
          <a:xfrm rot="8300774">
            <a:off x="2867210" y="978522"/>
            <a:ext cx="1347596" cy="2607103"/>
          </a:xfrm>
          <a:prstGeom prst="arc">
            <a:avLst>
              <a:gd name="adj1" fmla="val 17372691"/>
              <a:gd name="adj2" fmla="val 73905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4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Mise à disposition = conformité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les données mise à disposition à partir du DataLake sont visées par la conformité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Afficher la vue DataLake.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le logo avec la main  puis le trait rouge et la flèche sur la droite et enfin le texte associé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ensuite le personnage puis la légende conformité et enfin le texte sur le référent conformité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23" y="1769446"/>
            <a:ext cx="2994243" cy="3862493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1023953" y="2351224"/>
            <a:ext cx="994760" cy="994773"/>
          </a:xfrm>
          <a:prstGeom prst="ellipse">
            <a:avLst/>
          </a:prstGeom>
        </p:spPr>
      </p:pic>
      <p:cxnSp>
        <p:nvCxnSpPr>
          <p:cNvPr id="55" name="Connecteur droit 54"/>
          <p:cNvCxnSpPr/>
          <p:nvPr/>
        </p:nvCxnSpPr>
        <p:spPr bwMode="auto">
          <a:xfrm>
            <a:off x="2436155" y="2657794"/>
            <a:ext cx="0" cy="43909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rc 55"/>
          <p:cNvSpPr/>
          <p:nvPr/>
        </p:nvSpPr>
        <p:spPr bwMode="auto">
          <a:xfrm rot="17249539">
            <a:off x="2727633" y="2276948"/>
            <a:ext cx="1520198" cy="2529985"/>
          </a:xfrm>
          <a:prstGeom prst="arc">
            <a:avLst>
              <a:gd name="adj1" fmla="val 17372691"/>
              <a:gd name="adj2" fmla="val 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778528" y="2351224"/>
            <a:ext cx="4350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Les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recopiées du DataLake pour mise à disposition sur le DataLab</a:t>
            </a:r>
            <a:b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sont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mises en conformité 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et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désensibilisées.</a:t>
            </a:r>
            <a:endParaRPr lang="fr-FR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0917" y="3635626"/>
            <a:ext cx="786452" cy="2133785"/>
          </a:xfrm>
          <a:prstGeom prst="rect">
            <a:avLst/>
          </a:prstGeom>
        </p:spPr>
      </p:pic>
      <p:grpSp>
        <p:nvGrpSpPr>
          <p:cNvPr id="59" name="Groupe 58"/>
          <p:cNvGrpSpPr/>
          <p:nvPr/>
        </p:nvGrpSpPr>
        <p:grpSpPr>
          <a:xfrm rot="10800000" flipV="1">
            <a:off x="6986103" y="4328851"/>
            <a:ext cx="470395" cy="487758"/>
            <a:chOff x="4572000" y="4344768"/>
            <a:chExt cx="470395" cy="487758"/>
          </a:xfrm>
        </p:grpSpPr>
        <p:cxnSp>
          <p:nvCxnSpPr>
            <p:cNvPr id="60" name="Connecteur droit 59"/>
            <p:cNvCxnSpPr/>
            <p:nvPr/>
          </p:nvCxnSpPr>
          <p:spPr bwMode="auto">
            <a:xfrm flipV="1">
              <a:off x="4905276" y="4344768"/>
              <a:ext cx="137119" cy="48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Connecteur droit 63"/>
            <p:cNvCxnSpPr/>
            <p:nvPr/>
          </p:nvCxnSpPr>
          <p:spPr bwMode="auto">
            <a:xfrm>
              <a:off x="4572000" y="4832525"/>
              <a:ext cx="333276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5" name="ZoneTexte 64"/>
          <p:cNvSpPr txBox="1"/>
          <p:nvPr/>
        </p:nvSpPr>
        <p:spPr>
          <a:xfrm>
            <a:off x="5627300" y="4067241"/>
            <a:ext cx="1702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Conformité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456218" y="5670593"/>
            <a:ext cx="4837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référent Data Management 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accompagne cette étape pour identifier et vérifier l’application des traitements adéquats sur les données. </a:t>
            </a:r>
          </a:p>
        </p:txBody>
      </p:sp>
    </p:spTree>
    <p:extLst>
      <p:ext uri="{BB962C8B-B14F-4D97-AF65-F5344CB8AC3E}">
        <p14:creationId xmlns:p14="http://schemas.microsoft.com/office/powerpoint/2010/main" val="419566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000" b="1" dirty="0">
                <a:latin typeface="+mn-lt"/>
              </a:rPr>
              <a:t>Ecran n°7</a:t>
            </a:r>
            <a:br>
              <a:rPr lang="it-IT" sz="2000" b="1" dirty="0">
                <a:latin typeface="+mn-lt"/>
              </a:rPr>
            </a:br>
            <a:r>
              <a:rPr lang="it-IT" sz="2000" dirty="0">
                <a:latin typeface="+mn-lt"/>
              </a:rPr>
              <a:t>DataLab – La zone accessible</a:t>
            </a:r>
            <a:endParaRPr lang="fr-FR" sz="20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espaces existent pour offrir l’accès aux données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 l’affichage,  le cadre autour du DataLab est visible mais masque l’image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le texte en haut avec le cadre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Faire apparaître la flèche et rendre progressivement transparent le fond du cadre autour du DataLab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Afficher le texte DataLab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843" y="2730609"/>
            <a:ext cx="6155700" cy="3846327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5033432" y="6150114"/>
            <a:ext cx="214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 d’accès aux données</a:t>
            </a:r>
          </a:p>
        </p:txBody>
      </p:sp>
      <p:sp>
        <p:nvSpPr>
          <p:cNvPr id="62" name="Rectangle à coins arrondis 61"/>
          <p:cNvSpPr/>
          <p:nvPr/>
        </p:nvSpPr>
        <p:spPr bwMode="auto">
          <a:xfrm>
            <a:off x="420914" y="1758443"/>
            <a:ext cx="7561943" cy="792088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fr-FR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Un </a:t>
            </a:r>
            <a:r>
              <a:rPr lang="fr-FR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sous-ensemble des données </a:t>
            </a:r>
            <a:r>
              <a:rPr lang="fr-FR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du DataLake peut m’être </a:t>
            </a:r>
            <a:br>
              <a:rPr lang="fr-FR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</a:br>
            <a:r>
              <a:rPr lang="fr-FR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mis à disposition sur des </a:t>
            </a:r>
            <a:r>
              <a:rPr lang="fr-FR" sz="20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espaces</a:t>
            </a:r>
            <a:r>
              <a:rPr lang="fr-FR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 accessibles et sécurisés</a:t>
            </a:r>
          </a:p>
        </p:txBody>
      </p:sp>
      <p:sp>
        <p:nvSpPr>
          <p:cNvPr id="63" name="Arc 62"/>
          <p:cNvSpPr/>
          <p:nvPr/>
        </p:nvSpPr>
        <p:spPr bwMode="auto">
          <a:xfrm rot="1446137">
            <a:off x="5729241" y="2561250"/>
            <a:ext cx="983563" cy="1231112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6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Critères d’éligibilité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il faut qualifier son besoin pour valider son orientation vers 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 en haut puis le cadre avec les questions/critères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une par une les questions de qualification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67" y="2313973"/>
            <a:ext cx="4138107" cy="443368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386873" y="1867475"/>
            <a:ext cx="725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 qualifiant mon besoin, plusieurs questions peuvent </a:t>
            </a:r>
            <a:b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m’aider à valider l’intérêt d’un espace d’expérimentation :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837545" y="2805959"/>
            <a:ext cx="5392055" cy="3001413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300324"/>
            <a:ext cx="224442" cy="22444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600520"/>
            <a:ext cx="224442" cy="22444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900716"/>
            <a:ext cx="224442" cy="22444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200912"/>
            <a:ext cx="224442" cy="22444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501108"/>
            <a:ext cx="224442" cy="22444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801304"/>
            <a:ext cx="224442" cy="22444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5101500"/>
            <a:ext cx="224442" cy="22444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5401696"/>
            <a:ext cx="224442" cy="22444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982362" y="2981544"/>
            <a:ext cx="5028874" cy="307777"/>
            <a:chOff x="1800349" y="1971324"/>
            <a:chExt cx="5028874" cy="307777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3206803" y="3278908"/>
            <a:ext cx="373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3199544" y="3585106"/>
            <a:ext cx="373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3206803" y="3882132"/>
            <a:ext cx="491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3206803" y="4186680"/>
            <a:ext cx="491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206803" y="4482524"/>
            <a:ext cx="4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3199543" y="4785143"/>
            <a:ext cx="481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206803" y="5080522"/>
            <a:ext cx="4804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3206803" y="5383141"/>
            <a:ext cx="37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031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Volume / Variété / Vitesse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rappeler que la PHG a un intérêt si le besoin nécessite 3V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cadre avec les questions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successivement les trois axes : Volume / Variété / Vitesse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en haut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67" y="2313973"/>
            <a:ext cx="4138107" cy="443368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314155" y="1746607"/>
            <a:ext cx="7255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Ces critères permettent de bien valider :</a:t>
            </a:r>
          </a:p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qu’utiliser la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Plateforme Hadoop Groupe </a:t>
            </a:r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 pertinent</a:t>
            </a:r>
          </a:p>
          <a:p>
            <a:r>
              <a:rPr lang="fr-FR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qu’un </a:t>
            </a:r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espace d’expérimentation est pertinent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837545" y="2805959"/>
            <a:ext cx="5392055" cy="3001413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300324"/>
            <a:ext cx="224442" cy="22444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600520"/>
            <a:ext cx="224442" cy="22444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3900716"/>
            <a:ext cx="224442" cy="22444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200912"/>
            <a:ext cx="224442" cy="22444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501108"/>
            <a:ext cx="224442" cy="22444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4801304"/>
            <a:ext cx="224442" cy="22444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5101500"/>
            <a:ext cx="224442" cy="22444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62" y="5401696"/>
            <a:ext cx="224442" cy="22444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982362" y="2981544"/>
            <a:ext cx="5028874" cy="307777"/>
            <a:chOff x="1800349" y="1971324"/>
            <a:chExt cx="5028874" cy="307777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3206803" y="3278908"/>
            <a:ext cx="373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3199544" y="3585106"/>
            <a:ext cx="373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3206803" y="3882132"/>
            <a:ext cx="491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3206803" y="4186680"/>
            <a:ext cx="4913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206803" y="4482524"/>
            <a:ext cx="4704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3199543" y="4785143"/>
            <a:ext cx="481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3206803" y="5080522"/>
            <a:ext cx="4804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3206803" y="5383141"/>
            <a:ext cx="3734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2843286" y="2805958"/>
            <a:ext cx="5386314" cy="3001413"/>
          </a:xfrm>
          <a:prstGeom prst="roundRect">
            <a:avLst>
              <a:gd name="adj" fmla="val 5947"/>
            </a:avLst>
          </a:prstGeom>
          <a:solidFill>
            <a:srgbClr val="FFFFFF">
              <a:alpha val="69804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Pentagone 57"/>
          <p:cNvSpPr/>
          <p:nvPr/>
        </p:nvSpPr>
        <p:spPr bwMode="auto">
          <a:xfrm>
            <a:off x="2845539" y="3127463"/>
            <a:ext cx="2236748" cy="488171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Volume ?</a:t>
            </a:r>
          </a:p>
        </p:txBody>
      </p:sp>
      <p:sp>
        <p:nvSpPr>
          <p:cNvPr id="59" name="Pentagone 58"/>
          <p:cNvSpPr/>
          <p:nvPr/>
        </p:nvSpPr>
        <p:spPr bwMode="auto">
          <a:xfrm>
            <a:off x="2845539" y="3741743"/>
            <a:ext cx="2236748" cy="488171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Variété ?</a:t>
            </a:r>
          </a:p>
        </p:txBody>
      </p:sp>
      <p:sp>
        <p:nvSpPr>
          <p:cNvPr id="75" name="Pentagone 74"/>
          <p:cNvSpPr/>
          <p:nvPr/>
        </p:nvSpPr>
        <p:spPr bwMode="auto">
          <a:xfrm>
            <a:off x="2845539" y="4356023"/>
            <a:ext cx="2236748" cy="488171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Vitesse ?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982362" y="5013955"/>
            <a:ext cx="519264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La Plateforme Hadoop Groupe est pertinente si j’ai l’un et même plusieurs de ces besoins.</a:t>
            </a:r>
          </a:p>
        </p:txBody>
      </p:sp>
    </p:spTree>
    <p:extLst>
      <p:ext uri="{BB962C8B-B14F-4D97-AF65-F5344CB8AC3E}">
        <p14:creationId xmlns:p14="http://schemas.microsoft.com/office/powerpoint/2010/main" val="31531016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PCE">
      <a:dk1>
        <a:srgbClr val="000000"/>
      </a:dk1>
      <a:lt1>
        <a:srgbClr val="FFFFFF"/>
      </a:lt1>
      <a:dk2>
        <a:srgbClr val="825D69"/>
      </a:dk2>
      <a:lt2>
        <a:srgbClr val="E3E4E4"/>
      </a:lt2>
      <a:accent1>
        <a:srgbClr val="581D74"/>
      </a:accent1>
      <a:accent2>
        <a:srgbClr val="A778AE"/>
      </a:accent2>
      <a:accent3>
        <a:srgbClr val="FFFFFF"/>
      </a:accent3>
      <a:accent4>
        <a:srgbClr val="000000"/>
      </a:accent4>
      <a:accent5>
        <a:srgbClr val="B4ABBC"/>
      </a:accent5>
      <a:accent6>
        <a:srgbClr val="976C9D"/>
      </a:accent6>
      <a:hlink>
        <a:srgbClr val="F47920"/>
      </a:hlink>
      <a:folHlink>
        <a:srgbClr val="BDCF4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3378</Words>
  <Application>Microsoft Office PowerPoint</Application>
  <PresentationFormat>Grand écran</PresentationFormat>
  <Paragraphs>351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Thème Office</vt:lpstr>
      <vt:lpstr>Présentation PowerPoint</vt:lpstr>
      <vt:lpstr>Ecran n°2 Zoom DataLake</vt:lpstr>
      <vt:lpstr>Ecran n°3 Sources de données du DataLake</vt:lpstr>
      <vt:lpstr>Ecran n°4 Des données hétérogènes</vt:lpstr>
      <vt:lpstr>Ecran n°5 DataLake = socle non visible</vt:lpstr>
      <vt:lpstr>Ecran n°6 Mise à disposition = conformité</vt:lpstr>
      <vt:lpstr>Ecran n°7 DataLab – La zone accessible</vt:lpstr>
      <vt:lpstr>Ecran n°13 Critères d’éligibilité de mon besoin</vt:lpstr>
      <vt:lpstr>Ecran n°14 Volume / Variété / Vitesse</vt:lpstr>
      <vt:lpstr>Ecran n°15 Si j’ai un doute </vt:lpstr>
      <vt:lpstr>Ecran n°16 Je contacte mon responsable DataLab</vt:lpstr>
      <vt:lpstr>Ecran n°20 Qualifier mon besoin</vt:lpstr>
      <vt:lpstr>Ecran n°22 Traitement de ma demande</vt:lpstr>
      <vt:lpstr>Ecran n°2 Introduction</vt:lpstr>
      <vt:lpstr>Ecran n°9 Derrière le DataLab, l’apport de la PHG</vt:lpstr>
      <vt:lpstr>Ecran n°17 Possibilités du DataLab</vt:lpstr>
      <vt:lpstr>Ecran n°20 Catalogue d’outils disponibles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n°24 Création de l’espace DataLab</vt:lpstr>
      <vt:lpstr>Ecran n°25 Mise à disposition des données</vt:lpstr>
      <vt:lpstr>Ecran n°26 Installation et paramétrage des outils</vt:lpstr>
      <vt:lpstr>Ecran n°27 Espace DataLab disponible</vt:lpstr>
      <vt:lpstr>Ecran n°28 Lancement de l’expérimentation</vt:lpstr>
      <vt:lpstr>Ecran n°37 Accompagnement DataScientist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n°4 Une plateforme riche de données </vt:lpstr>
      <vt:lpstr>Ecran n°5 Une plateforme riche de données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Cyril Vincent</cp:lastModifiedBy>
  <cp:revision>349</cp:revision>
  <dcterms:created xsi:type="dcterms:W3CDTF">2017-12-04T09:15:32Z</dcterms:created>
  <dcterms:modified xsi:type="dcterms:W3CDTF">2022-06-25T13:02:04Z</dcterms:modified>
</cp:coreProperties>
</file>